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93455" r:id="rId4"/>
  </p:sldMasterIdLst>
  <p:notesMasterIdLst>
    <p:notesMasterId r:id="rId43"/>
  </p:notesMasterIdLst>
  <p:handoutMasterIdLst>
    <p:handoutMasterId r:id="rId44"/>
  </p:handoutMasterIdLst>
  <p:sldIdLst>
    <p:sldId id="256" r:id="rId5"/>
    <p:sldId id="293" r:id="rId6"/>
    <p:sldId id="295" r:id="rId7"/>
    <p:sldId id="257" r:id="rId8"/>
    <p:sldId id="258" r:id="rId9"/>
    <p:sldId id="259" r:id="rId10"/>
    <p:sldId id="260" r:id="rId11"/>
    <p:sldId id="261" r:id="rId12"/>
    <p:sldId id="262" r:id="rId13"/>
    <p:sldId id="269" r:id="rId14"/>
    <p:sldId id="263" r:id="rId15"/>
    <p:sldId id="271" r:id="rId16"/>
    <p:sldId id="272" r:id="rId17"/>
    <p:sldId id="267" r:id="rId18"/>
    <p:sldId id="289" r:id="rId19"/>
    <p:sldId id="264" r:id="rId20"/>
    <p:sldId id="265" r:id="rId21"/>
    <p:sldId id="266" r:id="rId22"/>
    <p:sldId id="268" r:id="rId23"/>
    <p:sldId id="273" r:id="rId24"/>
    <p:sldId id="274" r:id="rId25"/>
    <p:sldId id="277" r:id="rId26"/>
    <p:sldId id="278" r:id="rId27"/>
    <p:sldId id="275" r:id="rId28"/>
    <p:sldId id="279" r:id="rId29"/>
    <p:sldId id="276" r:id="rId30"/>
    <p:sldId id="280" r:id="rId31"/>
    <p:sldId id="281" r:id="rId32"/>
    <p:sldId id="283" r:id="rId33"/>
    <p:sldId id="282" r:id="rId34"/>
    <p:sldId id="284" r:id="rId35"/>
    <p:sldId id="285" r:id="rId36"/>
    <p:sldId id="286" r:id="rId37"/>
    <p:sldId id="287" r:id="rId38"/>
    <p:sldId id="290" r:id="rId39"/>
    <p:sldId id="291" r:id="rId40"/>
    <p:sldId id="288" r:id="rId41"/>
    <p:sldId id="292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>
          <p15:clr>
            <a:srgbClr val="A4A3A4"/>
          </p15:clr>
        </p15:guide>
        <p15:guide id="4" pos="3071">
          <p15:clr>
            <a:srgbClr val="A4A3A4"/>
          </p15:clr>
        </p15:guide>
        <p15:guide id="5" pos="1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CCCCC"/>
    <a:srgbClr val="333333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0" autoAdjust="0"/>
    <p:restoredTop sz="83768" autoAdjust="0"/>
  </p:normalViewPr>
  <p:slideViewPr>
    <p:cSldViewPr snapToGrid="0" snapToObjects="1">
      <p:cViewPr>
        <p:scale>
          <a:sx n="103" d="100"/>
          <a:sy n="103" d="100"/>
        </p:scale>
        <p:origin x="-1896" y="-88"/>
      </p:cViewPr>
      <p:guideLst>
        <p:guide orient="horz" pos="2160"/>
        <p:guide pos="2880"/>
        <p:guide/>
        <p:guide pos="307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DF860-82B9-9042-8A24-0F7126EE1B5F}" type="datetimeFigureOut">
              <a:rPr lang="en-US" smtClean="0"/>
              <a:t>17/10/14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F51C7-9F44-F84D-A723-047B65DA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63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35538-4DEF-AA44-B414-00DB06120A5A}" type="datetimeFigureOut">
              <a:rPr lang="en-US" smtClean="0"/>
              <a:t>17/10/14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C908D-C35B-B346-A739-79C621D2BD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49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80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You know them: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MongoDB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CouchDB</a:t>
            </a:r>
            <a:r>
              <a:rPr lang="en-US" baseline="0" dirty="0" smtClean="0"/>
              <a:t>, Couchbase are the most prominent I guess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61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indexes allow for some advanced queries</a:t>
            </a:r>
            <a:r>
              <a:rPr lang="en-US" baseline="0" dirty="0" smtClean="0"/>
              <a:t>, and depending on your database they can be very advanced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Support for range queries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Operational unit is 1 document this allow for easy distribution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36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Growing</a:t>
            </a:r>
            <a:r>
              <a:rPr lang="en-US" baseline="0" dirty="0" smtClean="0"/>
              <a:t> 2</a:t>
            </a:r>
            <a:r>
              <a:rPr lang="en-US" baseline="30000" dirty="0" smtClean="0"/>
              <a:t>nd</a:t>
            </a:r>
            <a:r>
              <a:rPr lang="en-US" baseline="0" dirty="0" smtClean="0"/>
              <a:t> indexes can be a pain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When we need the speed we need to go back to KV… 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This can be good because after all we can at least!</a:t>
            </a:r>
          </a:p>
          <a:p>
            <a:pPr marL="0" lv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35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Couchbase Views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8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Some history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Ask</a:t>
            </a:r>
            <a:r>
              <a:rPr lang="en-US" baseline="0" dirty="0" smtClean="0"/>
              <a:t> who is familiar with what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44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Facebook has been using</a:t>
            </a:r>
            <a:r>
              <a:rPr lang="en-US" baseline="0" dirty="0" smtClean="0"/>
              <a:t> MySQL for year, and so have millions others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Performance</a:t>
            </a:r>
            <a:r>
              <a:rPr lang="en-US" baseline="0" dirty="0" smtClean="0"/>
              <a:t> can be suboptimal, but people know how to optimize it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Transactions make code easy to follow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65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Sharding does not mix well</a:t>
            </a:r>
            <a:r>
              <a:rPr lang="en-US" baseline="0" dirty="0" smtClean="0"/>
              <a:t> with transactions or denormalization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Building a MySQL or </a:t>
            </a:r>
            <a:r>
              <a:rPr lang="en-US" baseline="0" dirty="0" err="1" smtClean="0"/>
              <a:t>Postgresql</a:t>
            </a:r>
            <a:r>
              <a:rPr lang="en-US" baseline="0" dirty="0" smtClean="0"/>
              <a:t> cluster is manual without much support from the database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There is a certain amount of overhead associated with running a query, which is always there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Most likely you are running a combination of MySQL + </a:t>
            </a:r>
            <a:r>
              <a:rPr lang="en-US" baseline="0" dirty="0" err="1" smtClean="0"/>
              <a:t>Memcached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60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Riak</a:t>
            </a:r>
            <a:r>
              <a:rPr lang="en-US" baseline="0" dirty="0" smtClean="0"/>
              <a:t>, Couchbase, </a:t>
            </a:r>
            <a:r>
              <a:rPr lang="en-US" baseline="0" dirty="0" err="1" smtClean="0"/>
              <a:t>Memcached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Membase</a:t>
            </a:r>
            <a:r>
              <a:rPr lang="en-US" baseline="0" dirty="0" smtClean="0"/>
              <a:t> (Couchbase), </a:t>
            </a:r>
            <a:r>
              <a:rPr lang="en-US" baseline="0" dirty="0" err="1" smtClean="0"/>
              <a:t>Hazelcast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19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Basic</a:t>
            </a:r>
            <a:r>
              <a:rPr lang="en-US" baseline="0" dirty="0" smtClean="0"/>
              <a:t> CRUD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Really simple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34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Just to complete the set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22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No interdependencies in the keys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You can transform the keys whatever way</a:t>
            </a:r>
            <a:r>
              <a:rPr lang="en-US" baseline="0" dirty="0" smtClean="0"/>
              <a:t> you like as long as it is </a:t>
            </a:r>
            <a:r>
              <a:rPr lang="en-US" baseline="0" dirty="0" err="1" smtClean="0"/>
              <a:t>reversable</a:t>
            </a:r>
            <a:r>
              <a:rPr lang="en-US" baseline="0" dirty="0" smtClean="0"/>
              <a:t>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 Query parser, no analyzing what is happening just get the key!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Has been the model for caches for decades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8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If you haven’t defined</a:t>
            </a:r>
            <a:r>
              <a:rPr lang="en-US" baseline="0" dirty="0" smtClean="0"/>
              <a:t> it in a Key you </a:t>
            </a:r>
            <a:r>
              <a:rPr lang="en-US" baseline="0" dirty="0" err="1" smtClean="0"/>
              <a:t>ain’t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get 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Sometimes we don’t want to invest the time to model everything as Key Value, it might not be worth </a:t>
            </a:r>
            <a:r>
              <a:rPr lang="en-US" baseline="0" dirty="0" smtClean="0"/>
              <a:t>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Ranges can be modeled as value being a list and then query them individually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C908D-C35B-B346-A739-79C621D2BD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0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73366"/>
            <a:ext cx="7772400" cy="1470025"/>
          </a:xfrm>
          <a:effectLst>
            <a:outerShdw blurRad="127000" dir="2700000" algn="tl" rotWithShape="0">
              <a:srgbClr val="000000">
                <a:alpha val="20000"/>
              </a:srgbClr>
            </a:outerShdw>
          </a:effectLst>
        </p:spPr>
        <p:txBody>
          <a:bodyPr>
            <a:normAutofit/>
          </a:bodyPr>
          <a:lstStyle>
            <a:lvl1pPr>
              <a:defRPr sz="3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6177"/>
            <a:ext cx="6400800" cy="1752600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1" name="Picture 10" descr="bug test-0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36" y="5950309"/>
            <a:ext cx="338328" cy="45110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62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5555" y="1417909"/>
            <a:ext cx="8229600" cy="4719395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800" baseline="0">
                <a:solidFill>
                  <a:srgbClr val="333333"/>
                </a:solidFill>
              </a:defRPr>
            </a:lvl1pPr>
            <a:lvl2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2pPr>
            <a:lvl3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3pPr>
            <a:lvl4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4pPr>
            <a:lvl5pPr marL="301625" indent="-190500">
              <a:lnSpc>
                <a:spcPct val="90000"/>
              </a:lnSpc>
              <a:buClr>
                <a:srgbClr val="00B0E4"/>
              </a:buClr>
              <a:buFont typeface="Wingdings" panose="05000000000000000000" pitchFamily="2" charset="2"/>
              <a:buChar char="§"/>
              <a:defRPr sz="1800" b="1" i="0">
                <a:solidFill>
                  <a:srgbClr val="333333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604" y="26676"/>
            <a:ext cx="8229600" cy="729915"/>
          </a:xfrm>
        </p:spPr>
        <p:txBody>
          <a:bodyPr/>
          <a:lstStyle>
            <a:lvl1pPr algn="l">
              <a:defRPr sz="2000" spc="2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788" y="222707"/>
            <a:ext cx="247702" cy="330269"/>
          </a:xfrm>
          <a:prstGeom prst="rect">
            <a:avLst/>
          </a:prstGeo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6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604" y="29063"/>
            <a:ext cx="8229600" cy="729915"/>
          </a:xfrm>
        </p:spPr>
        <p:txBody>
          <a:bodyPr/>
          <a:lstStyle>
            <a:lvl1pPr algn="l">
              <a:defRPr sz="2000" spc="2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788" y="222707"/>
            <a:ext cx="247702" cy="330269"/>
          </a:xfrm>
          <a:prstGeom prst="rect">
            <a:avLst/>
          </a:prstGeo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99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05998"/>
            <a:ext cx="7772400" cy="1470025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Autofit/>
          </a:bodyPr>
          <a:lstStyle>
            <a:lvl1pPr>
              <a:defRPr sz="29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4864"/>
            <a:ext cx="6400800" cy="1752600"/>
          </a:xfrm>
          <a:effectLst>
            <a:outerShdw blurRad="127000" dir="5400000" algn="ctr" rotWithShape="0">
              <a:schemeClr val="tx1">
                <a:alpha val="2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36" y="5950309"/>
            <a:ext cx="338328" cy="45110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81591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536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8070" y="6356351"/>
            <a:ext cx="2895600" cy="365125"/>
          </a:xfrm>
        </p:spPr>
        <p:txBody>
          <a:bodyPr lIns="0"/>
          <a:lstStyle>
            <a:lvl1pPr algn="l"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4592" y="6356351"/>
            <a:ext cx="28956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lang="en-US" sz="850" kern="120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 smtClean="0"/>
              <a:t>©2014 Couchbase, Inc.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6356351"/>
            <a:ext cx="743954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en-US" sz="850" kern="1200" smtClean="0">
                <a:solidFill>
                  <a:srgbClr val="CCCCCC"/>
                </a:solidFill>
                <a:latin typeface="Arial"/>
                <a:ea typeface="+mn-ea"/>
                <a:cs typeface="Arial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68" r:id="rId3"/>
    <p:sldLayoutId id="2147493467" r:id="rId4"/>
    <p:sldLayoutId id="2147493462" r:id="rId5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21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mailto:jasdeep@couchbase.com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modeling in Key Value and Document Stores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Philipp Fehre | Developer Advocate, Couchbase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86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uchbase_ruby_kv_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8563" y="1417638"/>
            <a:ext cx="6762750" cy="471963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Couchbase as a Key Value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6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Very easy to distribute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Very fast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Simple core model</a:t>
            </a:r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so simple?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470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AutoShape 1"/>
          <p:cNvSpPr>
            <a:spLocks/>
          </p:cNvSpPr>
          <p:nvPr/>
        </p:nvSpPr>
        <p:spPr bwMode="auto">
          <a:xfrm>
            <a:off x="473273" y="267891"/>
            <a:ext cx="8206383" cy="6373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algn="ctr"/>
            <a:endParaRPr lang="en-US" dirty="0"/>
          </a:p>
        </p:txBody>
      </p:sp>
      <p:pic>
        <p:nvPicPr>
          <p:cNvPr id="21506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778" y="1022450"/>
            <a:ext cx="4500563" cy="3277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21507" name="Group 3"/>
          <p:cNvGrpSpPr>
            <a:grpSpLocks/>
          </p:cNvGrpSpPr>
          <p:nvPr/>
        </p:nvGrpSpPr>
        <p:grpSpPr bwMode="auto">
          <a:xfrm>
            <a:off x="1819856" y="1495724"/>
            <a:ext cx="410766" cy="1937742"/>
            <a:chOff x="0" y="0"/>
            <a:chExt cx="584200" cy="2755900"/>
          </a:xfrm>
        </p:grpSpPr>
        <p:pic>
          <p:nvPicPr>
            <p:cNvPr id="21508" name="Picture 4" descr="droppedImag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84200" cy="584200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100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</a:extLst>
          </p:spPr>
        </p:pic>
        <p:pic>
          <p:nvPicPr>
            <p:cNvPr id="21509" name="Picture 5" descr="droppedImag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71700"/>
              <a:ext cx="584200" cy="584200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100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</a:extLst>
          </p:spPr>
        </p:pic>
      </p:grpSp>
      <p:pic>
        <p:nvPicPr>
          <p:cNvPr id="21510" name="Picture 6" descr="dropped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817" y="2263676"/>
            <a:ext cx="410766" cy="410766"/>
          </a:xfrm>
          <a:prstGeom prst="rect">
            <a:avLst/>
          </a:prstGeom>
          <a:noFill/>
          <a:ln>
            <a:noFill/>
          </a:ln>
          <a:effectLst>
            <a:outerShdw blurRad="63500" dist="38100" dir="2700000" algn="ctr" rotWithShape="0">
              <a:srgbClr val="00000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</a:extLst>
        </p:spPr>
      </p:pic>
      <p:pic>
        <p:nvPicPr>
          <p:cNvPr id="21511" name="Picture 7" descr="dropped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052" y="1710036"/>
            <a:ext cx="1268016" cy="1634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1512" name="Picture 8" descr="dropped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794" y="1647528"/>
            <a:ext cx="2259211" cy="1759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1513" name="AutoShape 9"/>
          <p:cNvSpPr>
            <a:spLocks/>
          </p:cNvSpPr>
          <p:nvPr/>
        </p:nvSpPr>
        <p:spPr bwMode="auto">
          <a:xfrm>
            <a:off x="656332" y="4947143"/>
            <a:ext cx="7820174" cy="16518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r>
              <a:rPr lang="en-US" dirty="0" smtClean="0">
                <a:latin typeface="Arial"/>
                <a:cs typeface="Arial"/>
              </a:rPr>
              <a:t>Hash(“</a:t>
            </a:r>
            <a:r>
              <a:rPr lang="en-US" dirty="0" err="1" smtClean="0">
                <a:latin typeface="Arial"/>
                <a:cs typeface="Arial"/>
              </a:rPr>
              <a:t>my_key</a:t>
            </a:r>
            <a:r>
              <a:rPr lang="en-US" dirty="0" smtClean="0">
                <a:latin typeface="Arial"/>
                <a:cs typeface="Arial"/>
              </a:rPr>
              <a:t>!”)	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	</a:t>
            </a:r>
            <a:r>
              <a:rPr lang="en-US" dirty="0" smtClean="0">
                <a:latin typeface="Arial"/>
                <a:cs typeface="Arial"/>
              </a:rPr>
              <a:t>Partition</a:t>
            </a:r>
            <a:r>
              <a:rPr lang="en-US" dirty="0">
                <a:latin typeface="Arial"/>
                <a:cs typeface="Arial"/>
              </a:rPr>
              <a:t>[0..1023] {25}</a:t>
            </a:r>
          </a:p>
          <a:p>
            <a:r>
              <a:rPr lang="en-US" dirty="0" err="1">
                <a:latin typeface="Arial"/>
                <a:cs typeface="Arial"/>
              </a:rPr>
              <a:t>ClusterMap</a:t>
            </a:r>
            <a:r>
              <a:rPr lang="en-US" dirty="0">
                <a:latin typeface="Arial"/>
                <a:cs typeface="Arial"/>
              </a:rPr>
              <a:t>[P(25)] </a:t>
            </a:r>
            <a:r>
              <a:rPr lang="en-US" dirty="0" smtClean="0">
                <a:latin typeface="Arial"/>
                <a:cs typeface="Arial"/>
              </a:rPr>
              <a:t>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</a:t>
            </a:r>
            <a:r>
              <a:rPr lang="en-US" dirty="0" smtClean="0">
                <a:latin typeface="Arial"/>
                <a:cs typeface="Arial"/>
              </a:rPr>
              <a:t> 	[</a:t>
            </a:r>
            <a:r>
              <a:rPr lang="en-US" dirty="0" err="1">
                <a:latin typeface="Arial"/>
                <a:cs typeface="Arial"/>
              </a:rPr>
              <a:t>x.x.x.x</a:t>
            </a:r>
            <a:r>
              <a:rPr lang="en-US" dirty="0">
                <a:latin typeface="Arial"/>
                <a:cs typeface="Arial"/>
              </a:rPr>
              <a:t>] 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err="1" smtClean="0">
                <a:latin typeface="Arial"/>
                <a:cs typeface="Arial"/>
              </a:rPr>
              <a:t>x.x.x.x</a:t>
            </a:r>
            <a:r>
              <a:rPr lang="en-US" dirty="0" smtClean="0">
                <a:latin typeface="Arial"/>
                <a:cs typeface="Arial"/>
              </a:rPr>
              <a:t> 						</a:t>
            </a:r>
            <a:r>
              <a:rPr lang="en-US" dirty="0" smtClean="0">
                <a:latin typeface="Arial"/>
                <a:cs typeface="Arial"/>
                <a:sym typeface="Wingdings"/>
              </a:rPr>
              <a:t> 	</a:t>
            </a:r>
            <a:r>
              <a:rPr lang="en-US" dirty="0" smtClean="0">
                <a:latin typeface="Arial"/>
                <a:cs typeface="Arial"/>
              </a:rPr>
              <a:t>Server </a:t>
            </a:r>
            <a:r>
              <a:rPr lang="en-US" dirty="0">
                <a:latin typeface="Arial"/>
                <a:cs typeface="Arial"/>
              </a:rPr>
              <a:t>Responsible for Partition 25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519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803797"/>
            <a:ext cx="6077769" cy="3241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2530" name="AutoShape 2"/>
          <p:cNvSpPr>
            <a:spLocks/>
          </p:cNvSpPr>
          <p:nvPr/>
        </p:nvSpPr>
        <p:spPr bwMode="auto">
          <a:xfrm>
            <a:off x="473273" y="267891"/>
            <a:ext cx="8206383" cy="63735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algn="ctr"/>
            <a:endParaRPr lang="en-US" dirty="0"/>
          </a:p>
        </p:txBody>
      </p:sp>
      <p:pic>
        <p:nvPicPr>
          <p:cNvPr id="22531" name="Picture 3" descr="dropped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687" y="2402086"/>
            <a:ext cx="2259211" cy="204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32" name="Picture 4" descr="droppedIm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3792553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35" name="Picture 7" descr="droppedImag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219" y="2552775"/>
            <a:ext cx="1250156" cy="1554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4" name="Picture 6" descr="dropped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3790486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2540" name="Picture 12" descr="droppedImag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687" y="2402086"/>
            <a:ext cx="2259211" cy="204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" name="Picture 6" descr="droppedImag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92" y="3792553"/>
            <a:ext cx="750094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0631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2074E-6 -3.28393E-6 L -0.00139 -0.21399 " pathEditMode="relative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No advanced queries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Hard to make all data fit a Key Value </a:t>
            </a:r>
            <a:r>
              <a:rPr lang="en-US" dirty="0" smtClean="0"/>
              <a:t>model</a:t>
            </a:r>
          </a:p>
          <a:p>
            <a:pPr marL="587375" lvl="1" indent="-285750">
              <a:buFont typeface="Wingdings" charset="2"/>
              <a:buChar char="q"/>
            </a:pPr>
            <a:r>
              <a:rPr lang="en-US" b="0" dirty="0" smtClean="0"/>
              <a:t>How can I query a range of keys?</a:t>
            </a:r>
          </a:p>
          <a:p>
            <a:pPr marL="285750" indent="-285750">
              <a:buFont typeface="Wingdings" charset="2"/>
              <a:buChar char="q"/>
            </a:pPr>
            <a:endParaRPr lang="en-US" dirty="0"/>
          </a:p>
          <a:p>
            <a:endParaRPr lang="en-US" b="0" dirty="0" smtClean="0"/>
          </a:p>
          <a:p>
            <a:pPr marL="587375" lvl="1" indent="-285750">
              <a:buFont typeface="Wingdings" charset="2"/>
              <a:buChar char="q"/>
            </a:pPr>
            <a:endParaRPr lang="en-US" b="0" dirty="0"/>
          </a:p>
          <a:p>
            <a:pPr marL="587375" lvl="1" indent="-285750">
              <a:buFont typeface="Wingdings" charset="2"/>
              <a:buChar char="q"/>
            </a:pPr>
            <a:endParaRPr lang="en-US" b="0" dirty="0" smtClean="0"/>
          </a:p>
          <a:p>
            <a:pPr lvl="1" indent="0">
              <a:buNone/>
            </a:pPr>
            <a:endParaRPr lang="en-US" b="0" dirty="0" smtClean="0"/>
          </a:p>
          <a:p>
            <a:pPr marL="587375" lvl="1" indent="-285750">
              <a:buFont typeface="Wingdings" charset="2"/>
              <a:buChar char="q"/>
            </a:pPr>
            <a:endParaRPr lang="en-US" b="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Oh so simple…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7406" y="2431427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>
                <a:latin typeface="Courier"/>
                <a:cs typeface="Courier"/>
              </a:rPr>
              <a:t>range:1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 smtClean="0">
                <a:latin typeface="Courier"/>
                <a:cs typeface="Courier"/>
              </a:rPr>
              <a:t>{</a:t>
            </a:r>
          </a:p>
          <a:p>
            <a:r>
              <a:rPr lang="en-US" b="1" dirty="0" smtClean="0">
                <a:latin typeface="Courier"/>
                <a:cs typeface="Courier"/>
              </a:rPr>
              <a:t>  values: [ key1, key2, key3 ],</a:t>
            </a:r>
          </a:p>
          <a:p>
            <a:r>
              <a:rPr lang="en-US" b="1" dirty="0" smtClean="0">
                <a:latin typeface="Courier"/>
                <a:cs typeface="Courier"/>
              </a:rPr>
              <a:t>  next: range:2</a:t>
            </a:r>
          </a:p>
          <a:p>
            <a:r>
              <a:rPr lang="en-US" b="1" dirty="0">
                <a:latin typeface="Courier"/>
                <a:cs typeface="Courier"/>
              </a:rPr>
              <a:t>}</a:t>
            </a:r>
          </a:p>
          <a:p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72070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US" sz="3600" dirty="0"/>
              <a:t>Everything can be modeled as key value, but its not always easy!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65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5555" y="1417909"/>
            <a:ext cx="8229600" cy="2666801"/>
          </a:xfrm>
        </p:spPr>
        <p:txBody>
          <a:bodyPr anchor="ctr"/>
          <a:lstStyle/>
          <a:p>
            <a:pPr algn="ctr"/>
            <a:r>
              <a:rPr lang="en-US" sz="3200" dirty="0" smtClean="0"/>
              <a:t>This model has been the core to </a:t>
            </a:r>
            <a:r>
              <a:rPr lang="en-US" sz="3200" dirty="0" smtClean="0"/>
              <a:t>many applications </a:t>
            </a:r>
            <a:r>
              <a:rPr lang="en-US" sz="3200" dirty="0" smtClean="0"/>
              <a:t>for years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</a:t>
            </a:r>
            <a:r>
              <a:rPr lang="en-US" dirty="0" err="1" smtClean="0"/>
              <a:t>Memcached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 descr="memcached_banner7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367" y="4311134"/>
            <a:ext cx="9886507" cy="182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48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Document Stores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67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Advanced query support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Ability to tradeoff speed for easier modeling when appropriate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Easy to distribute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a Key Value Store ++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33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Maximum speed is only for Key Value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Operations on one and only document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Seemingly easy model which can grow really complex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a key value store after all…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86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pic>
        <p:nvPicPr>
          <p:cNvPr id="6" name="Picture 5" descr="memchached785x1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68981"/>
            <a:ext cx="9144000" cy="1689019"/>
          </a:xfrm>
          <a:prstGeom prst="rect">
            <a:avLst/>
          </a:prstGeom>
        </p:spPr>
      </p:pic>
      <p:pic>
        <p:nvPicPr>
          <p:cNvPr id="7" name="Picture 6" descr="membas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14" y="3747498"/>
            <a:ext cx="4986528" cy="1267968"/>
          </a:xfrm>
          <a:prstGeom prst="rect">
            <a:avLst/>
          </a:prstGeom>
        </p:spPr>
      </p:pic>
      <p:pic>
        <p:nvPicPr>
          <p:cNvPr id="8" name="Picture 7" descr="200x200-circle-ico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661" y="1207498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97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Indices inside documents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views-exampl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3296" b="1329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1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884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public class User {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String name;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String email;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Integer age;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Boolean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gender_male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DateTime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 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created_at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ArrayList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items_viewed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Hashtable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 preferences;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private </a:t>
            </a:r>
            <a:r>
              <a:rPr lang="en-US" sz="1300" dirty="0" err="1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ArrayList</a:t>
            </a:r>
            <a:r>
              <a:rPr lang="en-US" sz="1300" dirty="0">
                <a:solidFill>
                  <a:srgbClr val="E32400"/>
                </a:solidFill>
                <a:latin typeface="Courier" charset="0"/>
                <a:cs typeface="Courier" charset="0"/>
                <a:sym typeface="Courier" charset="0"/>
              </a:rPr>
              <a:t>&lt;Books&gt; authored;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public User(...) {</a:t>
            </a:r>
          </a:p>
          <a:p>
            <a:pPr marL="111125" lvl="2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...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}</a:t>
            </a:r>
          </a:p>
          <a:p>
            <a:pPr defTabSz="321457">
              <a:lnSpc>
                <a:spcPts val="1266"/>
              </a:lnSpc>
            </a:pPr>
            <a:endParaRPr lang="en-US" sz="1300" b="1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...</a:t>
            </a: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}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modeling as 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88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{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doctype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“user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"name":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”Philipp"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"email":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”</a:t>
            </a:r>
            <a:r>
              <a:rPr lang="en-US" sz="1300" dirty="0" err="1" smtClean="0">
                <a:latin typeface="Courier" charset="0"/>
                <a:cs typeface="Courier" charset="0"/>
                <a:sym typeface="Courier" charset="0"/>
              </a:rPr>
              <a:t>philipp@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couchbase.com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"age": 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30,</a:t>
            </a:r>
            <a:endParaRPr lang="en-US" sz="1300" dirty="0"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gender_male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true,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latin typeface="Courier" charset="0"/>
                <a:cs typeface="Courier" charset="0"/>
                <a:sym typeface="Courier" charset="0"/>
              </a:rPr>
              <a:t>created_at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": "</a:t>
            </a:r>
            <a:r>
              <a:rPr lang="en-US" sz="1300" dirty="0" smtClean="0">
                <a:latin typeface="Courier" charset="0"/>
                <a:cs typeface="Courier" charset="0"/>
                <a:sym typeface="Courier" charset="0"/>
              </a:rPr>
              <a:t>2014-</a:t>
            </a:r>
            <a:r>
              <a:rPr lang="en-US" sz="1300" dirty="0">
                <a:latin typeface="Courier" charset="0"/>
                <a:cs typeface="Courier" charset="0"/>
                <a:sym typeface="Courier" charset="0"/>
              </a:rPr>
              <a:t>09-20 23:59:59",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items_viewed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[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12345", </a:t>
            </a:r>
            <a:endParaRPr lang="en-US" sz="1300" dirty="0" smtClean="0">
              <a:solidFill>
                <a:srgbClr val="40A55B"/>
              </a:solidFill>
              <a:latin typeface="Courier" charset="0"/>
              <a:cs typeface="Courier" charset="0"/>
              <a:sym typeface="Courier" charset="0"/>
            </a:endParaRP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"23456", 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"23457”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]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"preferences":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{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email_notifications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true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 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</a:t>
            </a:r>
            <a:r>
              <a:rPr lang="en-US" sz="1300" dirty="0" err="1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sms_notifications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false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}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,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"authored":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[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	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{ 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"title": "Couchbase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Models”, "</a:t>
            </a:r>
            <a:r>
              <a:rPr lang="en-US" sz="1300" dirty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price": 49.95 </a:t>
            </a: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}</a:t>
            </a:r>
          </a:p>
          <a:p>
            <a:pPr marL="111125" lvl="1" indent="0" defTabSz="321457">
              <a:lnSpc>
                <a:spcPts val="1266"/>
              </a:lnSpc>
              <a:buNone/>
            </a:pPr>
            <a:r>
              <a:rPr lang="en-US" sz="1300" dirty="0" smtClean="0">
                <a:solidFill>
                  <a:srgbClr val="40A55B"/>
                </a:solidFill>
                <a:latin typeface="Courier" charset="0"/>
                <a:cs typeface="Courier" charset="0"/>
                <a:sym typeface="Courier" charset="0"/>
              </a:rPr>
              <a:t>]</a:t>
            </a:r>
            <a:endParaRPr lang="en-US" sz="1300" dirty="0">
              <a:solidFill>
                <a:srgbClr val="40A55B"/>
              </a:solidFill>
              <a:latin typeface="Courier" charset="0"/>
              <a:cs typeface="Courier" charset="0"/>
              <a:sym typeface="Courier" charset="0"/>
            </a:endParaRPr>
          </a:p>
          <a:p>
            <a:pPr defTabSz="321457">
              <a:lnSpc>
                <a:spcPts val="1266"/>
              </a:lnSpc>
            </a:pPr>
            <a:r>
              <a:rPr lang="en-US" sz="1300" b="1" dirty="0">
                <a:latin typeface="Courier" charset="0"/>
                <a:cs typeface="Courier" charset="0"/>
                <a:sym typeface="Courier" charset="0"/>
              </a:rPr>
              <a:t>}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58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Key Value is always going to be fastest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Optimize for fast access where needed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Optimize for convenience where possible</a:t>
            </a:r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think about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21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Modeling Patterns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For Key Value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59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Referential Keys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18" y="2118569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AutoShape 3"/>
          <p:cNvSpPr>
            <a:spLocks/>
          </p:cNvSpPr>
          <p:nvPr/>
        </p:nvSpPr>
        <p:spPr bwMode="auto">
          <a:xfrm>
            <a:off x="339329" y="3348633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8" name="Group 4"/>
          <p:cNvGrpSpPr>
            <a:grpSpLocks/>
          </p:cNvGrpSpPr>
          <p:nvPr/>
        </p:nvGrpSpPr>
        <p:grpSpPr bwMode="auto">
          <a:xfrm>
            <a:off x="7704088" y="2243584"/>
            <a:ext cx="1154162" cy="1155279"/>
            <a:chOff x="0" y="0"/>
            <a:chExt cx="1642735" cy="1642735"/>
          </a:xfrm>
        </p:grpSpPr>
        <p:pic>
          <p:nvPicPr>
            <p:cNvPr id="9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0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1" name="Group 7"/>
          <p:cNvGrpSpPr>
            <a:grpSpLocks/>
          </p:cNvGrpSpPr>
          <p:nvPr/>
        </p:nvGrpSpPr>
        <p:grpSpPr bwMode="auto">
          <a:xfrm>
            <a:off x="1848445" y="1866305"/>
            <a:ext cx="5385718" cy="569268"/>
            <a:chOff x="0" y="0"/>
            <a:chExt cx="7661271" cy="810092"/>
          </a:xfrm>
        </p:grpSpPr>
        <p:sp>
          <p:nvSpPr>
            <p:cNvPr id="12" name="AutoShape 8"/>
            <p:cNvSpPr>
              <a:spLocks/>
            </p:cNvSpPr>
            <p:nvPr/>
          </p:nvSpPr>
          <p:spPr bwMode="auto">
            <a:xfrm>
              <a:off x="6852164" y="986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3" name="AutoShape 9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 dirty="0"/>
            </a:p>
          </p:txBody>
        </p:sp>
        <p:sp>
          <p:nvSpPr>
            <p:cNvPr id="14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5" name="Group 11"/>
          <p:cNvGrpSpPr>
            <a:grpSpLocks/>
          </p:cNvGrpSpPr>
          <p:nvPr/>
        </p:nvGrpSpPr>
        <p:grpSpPr bwMode="auto">
          <a:xfrm>
            <a:off x="1848445" y="2598539"/>
            <a:ext cx="5390183" cy="568152"/>
            <a:chOff x="0" y="0"/>
            <a:chExt cx="7667106" cy="809106"/>
          </a:xfrm>
        </p:grpSpPr>
        <p:sp>
          <p:nvSpPr>
            <p:cNvPr id="16" name="AutoShape 12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7" name="AutoShape 13"/>
            <p:cNvSpPr>
              <a:spLocks/>
            </p:cNvSpPr>
            <p:nvPr/>
          </p:nvSpPr>
          <p:spPr bwMode="auto">
            <a:xfrm>
              <a:off x="1104900" y="38100"/>
              <a:ext cx="5626100" cy="762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”</a:t>
              </a:r>
              <a:r>
                <a:rPr lang="en-US" sz="1500" u="sng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philipp@</a:t>
              </a:r>
              <a:r>
                <a:rPr lang="en-US" sz="1500" u="sng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  <a:hlinkClick r:id="rId4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", 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8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9" name="Group 15"/>
          <p:cNvGrpSpPr>
            <a:grpSpLocks/>
          </p:cNvGrpSpPr>
          <p:nvPr/>
        </p:nvGrpSpPr>
        <p:grpSpPr bwMode="auto">
          <a:xfrm>
            <a:off x="1848445" y="3312914"/>
            <a:ext cx="5390183" cy="568152"/>
            <a:chOff x="0" y="0"/>
            <a:chExt cx="7667106" cy="809106"/>
          </a:xfrm>
        </p:grpSpPr>
        <p:sp>
          <p:nvSpPr>
            <p:cNvPr id="20" name="AutoShape 16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1" name="AutoShape 17"/>
            <p:cNvSpPr>
              <a:spLocks/>
            </p:cNvSpPr>
            <p:nvPr/>
          </p:nvSpPr>
          <p:spPr bwMode="auto">
            <a:xfrm>
              <a:off x="1117600" y="38100"/>
              <a:ext cx="5613400" cy="762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ischi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u::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550e8400"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22" name="AutoShape 18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23" name="Picture 19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4884539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4" name="AutoShape 20"/>
          <p:cNvSpPr>
            <a:spLocks/>
          </p:cNvSpPr>
          <p:nvPr/>
        </p:nvSpPr>
        <p:spPr bwMode="auto">
          <a:xfrm>
            <a:off x="339329" y="6107906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25" name="Group 21"/>
          <p:cNvGrpSpPr>
            <a:grpSpLocks/>
          </p:cNvGrpSpPr>
          <p:nvPr/>
        </p:nvGrpSpPr>
        <p:grpSpPr bwMode="auto">
          <a:xfrm>
            <a:off x="7706321" y="4741664"/>
            <a:ext cx="1154162" cy="1154162"/>
            <a:chOff x="0" y="0"/>
            <a:chExt cx="1642735" cy="1642735"/>
          </a:xfrm>
        </p:grpSpPr>
        <p:pic>
          <p:nvPicPr>
            <p:cNvPr id="26" name="Picture 22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7" name="Picture 23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8" name="Group 24"/>
          <p:cNvGrpSpPr>
            <a:grpSpLocks/>
          </p:cNvGrpSpPr>
          <p:nvPr/>
        </p:nvGrpSpPr>
        <p:grpSpPr bwMode="auto">
          <a:xfrm>
            <a:off x="1848445" y="4813101"/>
            <a:ext cx="5390183" cy="568152"/>
            <a:chOff x="0" y="0"/>
            <a:chExt cx="7667106" cy="809106"/>
          </a:xfrm>
        </p:grpSpPr>
        <p:sp>
          <p:nvSpPr>
            <p:cNvPr id="29" name="AutoShape 25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0" name="AutoShape 26"/>
            <p:cNvSpPr>
              <a:spLocks/>
            </p:cNvSpPr>
            <p:nvPr/>
          </p:nvSpPr>
          <p:spPr bwMode="auto">
            <a:xfrm>
              <a:off x="1117600" y="1778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key = get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")</a:t>
              </a:r>
              <a:endParaRPr lang="en-US" dirty="0"/>
            </a:p>
          </p:txBody>
        </p:sp>
        <p:sp>
          <p:nvSpPr>
            <p:cNvPr id="31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32" name="Group 28"/>
          <p:cNvGrpSpPr>
            <a:grpSpLocks/>
          </p:cNvGrpSpPr>
          <p:nvPr/>
        </p:nvGrpSpPr>
        <p:grpSpPr bwMode="auto">
          <a:xfrm>
            <a:off x="1848445" y="5545336"/>
            <a:ext cx="5390183" cy="568152"/>
            <a:chOff x="0" y="0"/>
            <a:chExt cx="7667106" cy="809106"/>
          </a:xfrm>
        </p:grpSpPr>
        <p:sp>
          <p:nvSpPr>
            <p:cNvPr id="33" name="AutoShape 29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4" name="AutoShape 30"/>
            <p:cNvSpPr>
              <a:spLocks/>
            </p:cNvSpPr>
            <p:nvPr/>
          </p:nvSpPr>
          <p:spPr bwMode="auto">
            <a:xfrm>
              <a:off x="1130300" y="1778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get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/>
            </a:p>
          </p:txBody>
        </p:sp>
        <p:sp>
          <p:nvSpPr>
            <p:cNvPr id="35" name="AutoShape 31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6" name="AutoShape 32"/>
          <p:cNvSpPr>
            <a:spLocks/>
          </p:cNvSpPr>
          <p:nvPr/>
        </p:nvSpPr>
        <p:spPr bwMode="auto">
          <a:xfrm>
            <a:off x="3766096" y="1357312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7" name="AutoShape 33"/>
          <p:cNvSpPr>
            <a:spLocks/>
          </p:cNvSpPr>
          <p:nvPr/>
        </p:nvSpPr>
        <p:spPr bwMode="auto">
          <a:xfrm>
            <a:off x="3742656" y="4348758"/>
            <a:ext cx="1648643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Retrieval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58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4368639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ID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91" y="1939975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AutoShape 3"/>
          <p:cNvSpPr>
            <a:spLocks/>
          </p:cNvSpPr>
          <p:nvPr/>
        </p:nvSpPr>
        <p:spPr bwMode="auto">
          <a:xfrm>
            <a:off x="812602" y="3170039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7221885" y="1939975"/>
            <a:ext cx="1154162" cy="1155279"/>
            <a:chOff x="0" y="0"/>
            <a:chExt cx="1642735" cy="1642735"/>
          </a:xfrm>
        </p:grpSpPr>
        <p:pic>
          <p:nvPicPr>
            <p:cNvPr id="8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9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0" name="Group 7"/>
          <p:cNvGrpSpPr>
            <a:grpSpLocks/>
          </p:cNvGrpSpPr>
          <p:nvPr/>
        </p:nvGrpSpPr>
        <p:grpSpPr bwMode="auto">
          <a:xfrm>
            <a:off x="2232422" y="1866305"/>
            <a:ext cx="4492749" cy="569268"/>
            <a:chOff x="0" y="0"/>
            <a:chExt cx="6391271" cy="809106"/>
          </a:xfrm>
        </p:grpSpPr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5582164" y="0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1511301" y="176812"/>
              <a:ext cx="3591664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</a:t>
              </a:r>
              <a:r>
                <a:rPr lang="en-US" sz="17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incr</a:t>
              </a:r>
              <a:r>
                <a:rPr lang="en-US" sz="17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(“my-counter"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4" name="Group 11"/>
          <p:cNvGrpSpPr>
            <a:grpSpLocks/>
          </p:cNvGrpSpPr>
          <p:nvPr/>
        </p:nvGrpSpPr>
        <p:grpSpPr bwMode="auto">
          <a:xfrm>
            <a:off x="2232422" y="2598539"/>
            <a:ext cx="4497214" cy="568152"/>
            <a:chOff x="0" y="0"/>
            <a:chExt cx="6397106" cy="809106"/>
          </a:xfrm>
        </p:grpSpPr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1511299" y="177800"/>
              <a:ext cx="3369518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add("key" + </a:t>
              </a: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 dirty="0"/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18" name="Picture 15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24" y="4438055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9" name="AutoShape 16"/>
          <p:cNvSpPr>
            <a:spLocks/>
          </p:cNvSpPr>
          <p:nvPr/>
        </p:nvSpPr>
        <p:spPr bwMode="auto">
          <a:xfrm>
            <a:off x="812602" y="5670352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20" name="Group 17"/>
          <p:cNvGrpSpPr>
            <a:grpSpLocks/>
          </p:cNvGrpSpPr>
          <p:nvPr/>
        </p:nvGrpSpPr>
        <p:grpSpPr bwMode="auto">
          <a:xfrm>
            <a:off x="7224118" y="4438055"/>
            <a:ext cx="1154162" cy="1154162"/>
            <a:chOff x="0" y="0"/>
            <a:chExt cx="1642735" cy="1642735"/>
          </a:xfrm>
        </p:grpSpPr>
        <p:pic>
          <p:nvPicPr>
            <p:cNvPr id="21" name="Picture 18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2" name="Picture 19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3" name="Group 20"/>
          <p:cNvGrpSpPr>
            <a:grpSpLocks/>
          </p:cNvGrpSpPr>
          <p:nvPr/>
        </p:nvGrpSpPr>
        <p:grpSpPr bwMode="auto">
          <a:xfrm>
            <a:off x="2232422" y="4366617"/>
            <a:ext cx="4497214" cy="568152"/>
            <a:chOff x="0" y="0"/>
            <a:chExt cx="6397106" cy="809106"/>
          </a:xfrm>
        </p:grpSpPr>
        <p:sp>
          <p:nvSpPr>
            <p:cNvPr id="24" name="AutoShape 21"/>
            <p:cNvSpPr>
              <a:spLocks/>
            </p:cNvSpPr>
            <p:nvPr/>
          </p:nvSpPr>
          <p:spPr bwMode="auto">
            <a:xfrm flipH="1"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5" name="AutoShape 22"/>
            <p:cNvSpPr>
              <a:spLocks/>
            </p:cNvSpPr>
            <p:nvPr/>
          </p:nvSpPr>
          <p:spPr bwMode="auto">
            <a:xfrm>
              <a:off x="1511299" y="177800"/>
              <a:ext cx="3926797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count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get</a:t>
              </a:r>
              <a:r>
                <a:rPr lang="en-US" sz="17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(”my-counter"</a:t>
              </a: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26" name="AutoShape 23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27" name="Group 24"/>
          <p:cNvGrpSpPr>
            <a:grpSpLocks/>
          </p:cNvGrpSpPr>
          <p:nvPr/>
        </p:nvGrpSpPr>
        <p:grpSpPr bwMode="auto">
          <a:xfrm>
            <a:off x="2232422" y="5098851"/>
            <a:ext cx="4497214" cy="568152"/>
            <a:chOff x="0" y="0"/>
            <a:chExt cx="6397106" cy="809106"/>
          </a:xfrm>
        </p:grpSpPr>
        <p:sp>
          <p:nvSpPr>
            <p:cNvPr id="28" name="AutoShape 25"/>
            <p:cNvSpPr>
              <a:spLocks/>
            </p:cNvSpPr>
            <p:nvPr/>
          </p:nvSpPr>
          <p:spPr bwMode="auto">
            <a:xfrm flipH="1">
              <a:off x="558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9" name="AutoShape 26"/>
            <p:cNvSpPr>
              <a:spLocks/>
            </p:cNvSpPr>
            <p:nvPr/>
          </p:nvSpPr>
          <p:spPr bwMode="auto">
            <a:xfrm>
              <a:off x="1511298" y="177800"/>
              <a:ext cx="3369518" cy="4445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7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multi-get(keys[])</a:t>
              </a:r>
              <a:endParaRPr lang="en-US" dirty="0"/>
            </a:p>
          </p:txBody>
        </p:sp>
        <p:sp>
          <p:nvSpPr>
            <p:cNvPr id="30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1" name="AutoShape 28"/>
          <p:cNvSpPr>
            <a:spLocks/>
          </p:cNvSpPr>
          <p:nvPr/>
        </p:nvSpPr>
        <p:spPr bwMode="auto">
          <a:xfrm>
            <a:off x="3766096" y="1357312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2" name="AutoShape 29"/>
          <p:cNvSpPr>
            <a:spLocks/>
          </p:cNvSpPr>
          <p:nvPr/>
        </p:nvSpPr>
        <p:spPr bwMode="auto">
          <a:xfrm>
            <a:off x="3078510" y="3857625"/>
            <a:ext cx="2976935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Iterate Through Collection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59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3051741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 all the things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Picture 2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18" y="2386459"/>
            <a:ext cx="1154162" cy="1155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AutoShape 3"/>
          <p:cNvSpPr>
            <a:spLocks/>
          </p:cNvSpPr>
          <p:nvPr/>
        </p:nvSpPr>
        <p:spPr bwMode="auto">
          <a:xfrm>
            <a:off x="339329" y="3616523"/>
            <a:ext cx="1048122" cy="31253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1700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Application</a:t>
            </a:r>
            <a:endParaRPr lang="en-US"/>
          </a:p>
        </p:txBody>
      </p: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7650510" y="2404319"/>
            <a:ext cx="1154162" cy="1155279"/>
            <a:chOff x="0" y="0"/>
            <a:chExt cx="1642735" cy="1642735"/>
          </a:xfrm>
        </p:grpSpPr>
        <p:pic>
          <p:nvPicPr>
            <p:cNvPr id="8" name="Picture 5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9" name="Picture 6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10" name="Group 7"/>
          <p:cNvGrpSpPr>
            <a:grpSpLocks/>
          </p:cNvGrpSpPr>
          <p:nvPr/>
        </p:nvGrpSpPr>
        <p:grpSpPr bwMode="auto">
          <a:xfrm>
            <a:off x="1848445" y="2402086"/>
            <a:ext cx="5385718" cy="569268"/>
            <a:chOff x="0" y="0"/>
            <a:chExt cx="7661271" cy="810092"/>
          </a:xfrm>
        </p:grpSpPr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6852164" y="986"/>
              <a:ext cx="809107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("u::" + </a:t>
              </a: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data)</a:t>
              </a:r>
              <a:endParaRPr lang="en-US"/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4" name="Group 11"/>
          <p:cNvGrpSpPr>
            <a:grpSpLocks/>
          </p:cNvGrpSpPr>
          <p:nvPr/>
        </p:nvGrpSpPr>
        <p:grpSpPr bwMode="auto">
          <a:xfrm>
            <a:off x="1848445" y="3134320"/>
            <a:ext cx="5390183" cy="568152"/>
            <a:chOff x="0" y="0"/>
            <a:chExt cx="7667106" cy="809106"/>
          </a:xfrm>
        </p:grpSpPr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1104900" y="177800"/>
              <a:ext cx="56261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", </a:t>
              </a:r>
              <a:r>
                <a:rPr lang="en-US" sz="15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 dirty="0"/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18" name="Group 15"/>
          <p:cNvGrpSpPr>
            <a:grpSpLocks/>
          </p:cNvGrpSpPr>
          <p:nvPr/>
        </p:nvGrpSpPr>
        <p:grpSpPr bwMode="auto">
          <a:xfrm>
            <a:off x="1848445" y="3848695"/>
            <a:ext cx="5390183" cy="568152"/>
            <a:chOff x="0" y="0"/>
            <a:chExt cx="7667106" cy="809106"/>
          </a:xfrm>
        </p:grpSpPr>
        <p:sp>
          <p:nvSpPr>
            <p:cNvPr id="19" name="AutoShape 16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0" name="AutoShape 17"/>
            <p:cNvSpPr>
              <a:spLocks/>
            </p:cNvSpPr>
            <p:nvPr/>
          </p:nvSpPr>
          <p:spPr bwMode="auto">
            <a:xfrm>
              <a:off x="1117600" y="190500"/>
              <a:ext cx="56134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add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ischi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, id)</a:t>
              </a:r>
              <a:endParaRPr lang="en-US" dirty="0"/>
            </a:p>
          </p:txBody>
        </p:sp>
        <p:sp>
          <p:nvSpPr>
            <p:cNvPr id="21" name="AutoShape 18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pic>
        <p:nvPicPr>
          <p:cNvPr id="22" name="Picture 19" descr="dropped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5152430"/>
            <a:ext cx="1154162" cy="1154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23" name="Group 21"/>
          <p:cNvGrpSpPr>
            <a:grpSpLocks/>
          </p:cNvGrpSpPr>
          <p:nvPr/>
        </p:nvGrpSpPr>
        <p:grpSpPr bwMode="auto">
          <a:xfrm>
            <a:off x="7706321" y="5009555"/>
            <a:ext cx="1154162" cy="1154162"/>
            <a:chOff x="0" y="0"/>
            <a:chExt cx="1642735" cy="1642735"/>
          </a:xfrm>
        </p:grpSpPr>
        <p:pic>
          <p:nvPicPr>
            <p:cNvPr id="24" name="Picture 22" descr="droppedImag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642735" cy="164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25" name="Picture 23" descr="150x150-circle-ic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5107" y="694784"/>
              <a:ext cx="571501" cy="5638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grpSp>
        <p:nvGrpSpPr>
          <p:cNvPr id="26" name="Group 24"/>
          <p:cNvGrpSpPr>
            <a:grpSpLocks/>
          </p:cNvGrpSpPr>
          <p:nvPr/>
        </p:nvGrpSpPr>
        <p:grpSpPr bwMode="auto">
          <a:xfrm>
            <a:off x="1848445" y="5080992"/>
            <a:ext cx="5390183" cy="568152"/>
            <a:chOff x="0" y="0"/>
            <a:chExt cx="7667106" cy="809106"/>
          </a:xfrm>
        </p:grpSpPr>
        <p:sp>
          <p:nvSpPr>
            <p:cNvPr id="27" name="AutoShape 25"/>
            <p:cNvSpPr>
              <a:spLocks/>
            </p:cNvSpPr>
            <p:nvPr/>
          </p:nvSpPr>
          <p:spPr bwMode="auto">
            <a:xfrm flipH="1"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28" name="AutoShape 26"/>
            <p:cNvSpPr>
              <a:spLocks/>
            </p:cNvSpPr>
            <p:nvPr/>
          </p:nvSpPr>
          <p:spPr bwMode="auto">
            <a:xfrm>
              <a:off x="1117600" y="190500"/>
              <a:ext cx="56642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dirty="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 b="1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get</a:t>
              </a:r>
              <a:r>
                <a:rPr lang="en-US" sz="1500" dirty="0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(”</a:t>
              </a:r>
              <a:r>
                <a:rPr lang="en-US" sz="1500" dirty="0" err="1" smtClean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philipp@</a:t>
              </a:r>
              <a:r>
                <a:rPr lang="en-US" sz="1500" dirty="0" err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couchbase.com</a:t>
              </a:r>
              <a:r>
                <a:rPr lang="en-US" sz="1500" dirty="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")</a:t>
              </a:r>
              <a:endParaRPr lang="en-US" dirty="0"/>
            </a:p>
          </p:txBody>
        </p:sp>
        <p:sp>
          <p:nvSpPr>
            <p:cNvPr id="29" name="AutoShape 27"/>
            <p:cNvSpPr>
              <a:spLocks/>
            </p:cNvSpPr>
            <p:nvPr/>
          </p:nvSpPr>
          <p:spPr bwMode="auto">
            <a:xfrm flipH="1"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grpSp>
        <p:nvGrpSpPr>
          <p:cNvPr id="30" name="Group 28"/>
          <p:cNvGrpSpPr>
            <a:grpSpLocks/>
          </p:cNvGrpSpPr>
          <p:nvPr/>
        </p:nvGrpSpPr>
        <p:grpSpPr bwMode="auto">
          <a:xfrm>
            <a:off x="1860724" y="5813227"/>
            <a:ext cx="5377904" cy="571500"/>
            <a:chOff x="0" y="0"/>
            <a:chExt cx="7648311" cy="813562"/>
          </a:xfrm>
        </p:grpSpPr>
        <p:sp>
          <p:nvSpPr>
            <p:cNvPr id="31" name="AutoShape 29"/>
            <p:cNvSpPr>
              <a:spLocks/>
            </p:cNvSpPr>
            <p:nvPr/>
          </p:nvSpPr>
          <p:spPr bwMode="auto">
            <a:xfrm flipH="1">
              <a:off x="6839205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2" name="AutoShape 30"/>
            <p:cNvSpPr>
              <a:spLocks/>
            </p:cNvSpPr>
            <p:nvPr/>
          </p:nvSpPr>
          <p:spPr bwMode="auto">
            <a:xfrm>
              <a:off x="1111505" y="190500"/>
              <a:ext cx="5664201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get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</a:t>
              </a: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key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)</a:t>
              </a:r>
              <a:endParaRPr lang="en-US"/>
            </a:p>
          </p:txBody>
        </p:sp>
        <p:sp>
          <p:nvSpPr>
            <p:cNvPr id="33" name="AutoShape 31"/>
            <p:cNvSpPr>
              <a:spLocks/>
            </p:cNvSpPr>
            <p:nvPr/>
          </p:nvSpPr>
          <p:spPr bwMode="auto">
            <a:xfrm flipH="1">
              <a:off x="0" y="4455"/>
              <a:ext cx="809106" cy="809107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  <p:sp>
        <p:nvSpPr>
          <p:cNvPr id="34" name="AutoShape 32"/>
          <p:cNvSpPr>
            <a:spLocks/>
          </p:cNvSpPr>
          <p:nvPr/>
        </p:nvSpPr>
        <p:spPr bwMode="auto">
          <a:xfrm>
            <a:off x="3766096" y="1268015"/>
            <a:ext cx="1598414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Creation</a:t>
            </a:r>
            <a:endParaRPr lang="en-US"/>
          </a:p>
        </p:txBody>
      </p:sp>
      <p:sp>
        <p:nvSpPr>
          <p:cNvPr id="35" name="AutoShape 33"/>
          <p:cNvSpPr>
            <a:spLocks/>
          </p:cNvSpPr>
          <p:nvPr/>
        </p:nvSpPr>
        <p:spPr bwMode="auto">
          <a:xfrm>
            <a:off x="3742656" y="4616648"/>
            <a:ext cx="1648643" cy="3839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6788" tIns="26788" rIns="26788" bIns="26788"/>
          <a:lstStyle/>
          <a:p>
            <a:pPr defTabSz="910796">
              <a:buClr>
                <a:srgbClr val="505050"/>
              </a:buClr>
            </a:pPr>
            <a:r>
              <a:rPr lang="en-US" sz="2100" b="1">
                <a:solidFill>
                  <a:srgbClr val="505050"/>
                </a:solidFill>
                <a:latin typeface="Calibri" charset="0"/>
                <a:cs typeface="Calibri" charset="0"/>
                <a:sym typeface="Calibri" charset="0"/>
              </a:rPr>
              <a:t>Data Retrieval</a:t>
            </a:r>
            <a:endParaRPr lang="en-US"/>
          </a:p>
        </p:txBody>
      </p:sp>
      <p:grpSp>
        <p:nvGrpSpPr>
          <p:cNvPr id="36" name="Group 34"/>
          <p:cNvGrpSpPr>
            <a:grpSpLocks/>
          </p:cNvGrpSpPr>
          <p:nvPr/>
        </p:nvGrpSpPr>
        <p:grpSpPr bwMode="auto">
          <a:xfrm>
            <a:off x="1848445" y="1687711"/>
            <a:ext cx="5390183" cy="568152"/>
            <a:chOff x="0" y="0"/>
            <a:chExt cx="7667106" cy="809106"/>
          </a:xfrm>
        </p:grpSpPr>
        <p:sp>
          <p:nvSpPr>
            <p:cNvPr id="37" name="AutoShape 35"/>
            <p:cNvSpPr>
              <a:spLocks/>
            </p:cNvSpPr>
            <p:nvPr/>
          </p:nvSpPr>
          <p:spPr bwMode="auto">
            <a:xfrm>
              <a:off x="685800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  <p:sp>
          <p:nvSpPr>
            <p:cNvPr id="38" name="AutoShape 36"/>
            <p:cNvSpPr>
              <a:spLocks/>
            </p:cNvSpPr>
            <p:nvPr/>
          </p:nvSpPr>
          <p:spPr bwMode="auto">
            <a:xfrm>
              <a:off x="1130300" y="190500"/>
              <a:ext cx="5638800" cy="419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910796">
                <a:buClr>
                  <a:srgbClr val="505050"/>
                </a:buClr>
              </a:pPr>
              <a:r>
                <a:rPr lang="en-US" sz="1500">
                  <a:solidFill>
                    <a:srgbClr val="0098D6"/>
                  </a:solidFill>
                  <a:latin typeface="Calibri" charset="0"/>
                  <a:cs typeface="Calibri" charset="0"/>
                  <a:sym typeface="Calibri" charset="0"/>
                </a:rPr>
                <a:t>id</a:t>
              </a:r>
              <a:r>
                <a:rPr lang="en-US" sz="1500" b="1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 = incr</a:t>
              </a:r>
              <a:r>
                <a:rPr lang="en-US" sz="1500">
                  <a:solidFill>
                    <a:srgbClr val="505050"/>
                  </a:solidFill>
                  <a:latin typeface="Calibri" charset="0"/>
                  <a:cs typeface="Calibri" charset="0"/>
                  <a:sym typeface="Calibri" charset="0"/>
                </a:rPr>
                <a:t>("user::count")</a:t>
              </a:r>
              <a:endParaRPr lang="en-US"/>
            </a:p>
          </p:txBody>
        </p:sp>
        <p:sp>
          <p:nvSpPr>
            <p:cNvPr id="39" name="AutoShape 37"/>
            <p:cNvSpPr>
              <a:spLocks/>
            </p:cNvSpPr>
            <p:nvPr/>
          </p:nvSpPr>
          <p:spPr bwMode="auto">
            <a:xfrm>
              <a:off x="0" y="0"/>
              <a:ext cx="809106" cy="809106"/>
            </a:xfrm>
            <a:prstGeom prst="rightArrow">
              <a:avLst>
                <a:gd name="adj1" fmla="val 33870"/>
                <a:gd name="adj2" fmla="val 54546"/>
              </a:avLst>
            </a:prstGeom>
            <a:solidFill>
              <a:srgbClr val="96D35F"/>
            </a:solidFill>
            <a:ln w="25400" cap="flat" cmpd="sng">
              <a:solidFill>
                <a:srgbClr val="000000"/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580409">
                <a:buClr>
                  <a:srgbClr val="000000"/>
                </a:buClr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charset="0"/>
                <a:cs typeface="Calibri" charset="0"/>
                <a:sym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2789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4371423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Action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4032" y="990789"/>
            <a:ext cx="3021738" cy="5512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user::1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{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name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Jasdeep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points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1000,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shopping_carts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1000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1001, 1002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products_bought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2000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2001,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2002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games_won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3000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3001, 3002,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3004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notifications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: [ </a:t>
            </a:r>
            <a:endParaRPr lang="en-US" sz="1300" b="1" dirty="0" smtClean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altLang="ja-JP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altLang="ja-JP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Hi Bob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“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Happy Hour?</a:t>
            </a:r>
            <a:r>
              <a:rPr lang="ja-JP" alt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”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, </a:t>
            </a: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	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]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  <a:sym typeface="Helvetica Neue Light" charset="0"/>
            </a:endParaRPr>
          </a:p>
          <a:p>
            <a:pPr marL="223234" indent="-223234">
              <a:spcBef>
                <a:spcPts val="984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  <a:sym typeface="Helvetica Neue Light" charset="0"/>
              </a:rPr>
              <a:t>}</a:t>
            </a:r>
            <a:endParaRPr lang="en-US" sz="1300" b="1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25204" y="915142"/>
            <a:ext cx="4572000" cy="55161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name: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Jasdeep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user::1::points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points: 1000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shopping_carts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carts: [ 1000, 1001, 1002 </a:t>
            </a: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],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	</a:t>
            </a:r>
            <a:r>
              <a:rPr lang="en-US" sz="1300" b="1" dirty="0" err="1" smtClean="0">
                <a:solidFill>
                  <a:srgbClr val="444444"/>
                </a:solidFill>
                <a:latin typeface="Courier"/>
                <a:cs typeface="Courier"/>
              </a:rPr>
              <a:t>products_bought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 [ 2000, 2001, 2002]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games_won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game_ids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 [ 3000, 3001, 3002, 3004] }</a:t>
            </a:r>
          </a:p>
          <a:p>
            <a:pPr marL="160729" indent="-160729" defTabSz="294669">
              <a:spcBef>
                <a:spcPts val="703"/>
              </a:spcBef>
            </a:pPr>
            <a:endParaRPr lang="en-US" sz="1300" b="1" dirty="0" smtClean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 smtClean="0">
                <a:solidFill>
                  <a:srgbClr val="444444"/>
                </a:solidFill>
                <a:latin typeface="Courier"/>
                <a:cs typeface="Courier"/>
              </a:rPr>
              <a:t>user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::1::</a:t>
            </a:r>
            <a:r>
              <a:rPr lang="en-US" sz="1300" b="1" dirty="0" err="1">
                <a:solidFill>
                  <a:srgbClr val="444444"/>
                </a:solidFill>
                <a:latin typeface="Courier"/>
                <a:cs typeface="Courier"/>
              </a:rPr>
              <a:t>notification_count</a:t>
            </a:r>
            <a:endParaRPr lang="en-US" sz="1300" b="1" dirty="0">
              <a:solidFill>
                <a:srgbClr val="444444"/>
              </a:solidFill>
              <a:latin typeface="Courier"/>
              <a:cs typeface="Courier"/>
            </a:endParaRP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57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user::1::notifications::57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message: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Hi Bob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}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user::1::notifications::56</a:t>
            </a:r>
          </a:p>
          <a:p>
            <a:pPr marL="160729" indent="-160729" defTabSz="294669">
              <a:spcBef>
                <a:spcPts val="703"/>
              </a:spcBef>
            </a:pP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{ message: 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“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Happy Hour?</a:t>
            </a:r>
            <a:r>
              <a:rPr lang="ja-JP" altLang="en-US" sz="1300" b="1" dirty="0">
                <a:solidFill>
                  <a:srgbClr val="444444"/>
                </a:solidFill>
                <a:latin typeface="Courier"/>
                <a:cs typeface="Courier"/>
              </a:rPr>
              <a:t>”</a:t>
            </a:r>
            <a:r>
              <a:rPr lang="en-US" sz="1300" b="1" dirty="0">
                <a:solidFill>
                  <a:srgbClr val="444444"/>
                </a:solidFill>
                <a:latin typeface="Courier"/>
                <a:cs typeface="Courier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55661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Key Value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Document database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Cache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Couchbase on 1 slide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2671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real world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6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5555" y="1417910"/>
            <a:ext cx="8229600" cy="1738312"/>
          </a:xfrm>
        </p:spPr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have a fixed stock of any given item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need to store a variable number of images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Images are loaded in batches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We handle use upload of images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Products have names we want to be able to search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Product catalog -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643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5555" y="1417910"/>
            <a:ext cx="8229600" cy="1393100"/>
          </a:xfrm>
        </p:spPr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Stock needs to be consistent, use a atomic counter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Images need to be retrieved in batches fits counter id pattern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Users upload a variable number of images, so use a counter id pattern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We need to search, use a Index</a:t>
            </a:r>
          </a:p>
          <a:p>
            <a:pPr marL="285750" indent="-285750">
              <a:buFont typeface="Wingdings" charset="2"/>
              <a:buChar char=""/>
            </a:pPr>
            <a:endParaRPr lang="en-US" dirty="0" smtClean="0"/>
          </a:p>
          <a:p>
            <a:pPr marL="285750" indent="-285750">
              <a:buFont typeface="Wingdings" charset="2"/>
              <a:buChar char="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Product </a:t>
            </a:r>
            <a:r>
              <a:rPr lang="en-US" dirty="0" smtClean="0"/>
              <a:t>catalog	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64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68444" y="1782864"/>
            <a:ext cx="4572000" cy="364715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300" b="1" dirty="0">
                <a:latin typeface="Courier"/>
                <a:cs typeface="Courier"/>
              </a:rPr>
              <a:t>prod:101 </a:t>
            </a:r>
            <a:endParaRPr lang="en-US" sz="1300" b="1" dirty="0" smtClean="0">
              <a:latin typeface="Courier"/>
              <a:cs typeface="Courier"/>
            </a:endParaRPr>
          </a:p>
          <a:p>
            <a:r>
              <a:rPr lang="en-US" sz="1300" b="1" dirty="0" smtClean="0">
                <a:latin typeface="Courier"/>
                <a:cs typeface="Courier"/>
              </a:rPr>
              <a:t>{ name</a:t>
            </a:r>
            <a:r>
              <a:rPr lang="en-US" sz="1300" b="1" dirty="0">
                <a:latin typeface="Courier"/>
                <a:cs typeface="Courier"/>
              </a:rPr>
              <a:t>: “my-product</a:t>
            </a:r>
            <a:r>
              <a:rPr lang="en-US" sz="1300" b="1" dirty="0" smtClean="0">
                <a:latin typeface="Courier"/>
                <a:cs typeface="Courier"/>
              </a:rPr>
              <a:t>”</a:t>
            </a:r>
            <a:r>
              <a:rPr lang="en-US" sz="1300" b="1" dirty="0" smtClean="0">
                <a:latin typeface="Courier"/>
                <a:cs typeface="Courier"/>
              </a:rPr>
              <a:t>,</a:t>
            </a:r>
          </a:p>
          <a:p>
            <a:r>
              <a:rPr lang="en-US" sz="1300" b="1" dirty="0">
                <a:latin typeface="Courier"/>
                <a:cs typeface="Courier"/>
              </a:rPr>
              <a:t> </a:t>
            </a:r>
            <a:r>
              <a:rPr lang="en-US" sz="1300" b="1" dirty="0" smtClean="0">
                <a:latin typeface="Courier"/>
                <a:cs typeface="Courier"/>
              </a:rPr>
              <a:t> type: “product”,</a:t>
            </a:r>
            <a:endParaRPr lang="en-US" sz="1300" b="1" dirty="0" smtClean="0">
              <a:latin typeface="Courier"/>
              <a:cs typeface="Courier"/>
            </a:endParaRPr>
          </a:p>
          <a:p>
            <a:r>
              <a:rPr lang="en-US" sz="1300" b="1" dirty="0" smtClean="0">
                <a:latin typeface="Courier"/>
                <a:cs typeface="Courier"/>
              </a:rPr>
              <a:t>  description: “a thing”, …}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image_counter</a:t>
            </a:r>
          </a:p>
          <a:p>
            <a:r>
              <a:rPr lang="en-US" sz="1300" b="1" dirty="0">
                <a:latin typeface="Courier"/>
                <a:cs typeface="Courier"/>
              </a:rPr>
              <a:t>1</a:t>
            </a:r>
            <a:endParaRPr lang="en-US" sz="1300" b="1" dirty="0" smtClean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image:1 </a:t>
            </a:r>
          </a:p>
          <a:p>
            <a:r>
              <a:rPr lang="en-US" sz="1300" b="1" dirty="0" smtClean="0">
                <a:latin typeface="Courier"/>
                <a:cs typeface="Courier"/>
              </a:rPr>
              <a:t>http://</a:t>
            </a:r>
            <a:r>
              <a:rPr lang="en-US" sz="1300" b="1" dirty="0" err="1" smtClean="0">
                <a:latin typeface="Courier"/>
                <a:cs typeface="Courier"/>
              </a:rPr>
              <a:t>cdn.for.my.image</a:t>
            </a:r>
            <a:r>
              <a:rPr lang="en-US" sz="1300" b="1" dirty="0" smtClean="0">
                <a:latin typeface="Courier"/>
                <a:cs typeface="Courier"/>
              </a:rPr>
              <a:t>/</a:t>
            </a:r>
            <a:r>
              <a:rPr lang="en-US" sz="1300" b="1" dirty="0" err="1" smtClean="0">
                <a:latin typeface="Courier"/>
                <a:cs typeface="Courier"/>
              </a:rPr>
              <a:t>image_id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r>
              <a:rPr lang="en-US" sz="1300" b="1" dirty="0">
                <a:latin typeface="Courier"/>
                <a:cs typeface="Courier"/>
              </a:rPr>
              <a:t>prod:101:</a:t>
            </a:r>
            <a:r>
              <a:rPr lang="en-US" sz="1300" b="1" dirty="0" smtClean="0">
                <a:latin typeface="Courier"/>
                <a:cs typeface="Courier"/>
              </a:rPr>
              <a:t>stock</a:t>
            </a:r>
          </a:p>
          <a:p>
            <a:r>
              <a:rPr lang="en-US" sz="1300" b="1" dirty="0" smtClean="0">
                <a:latin typeface="Courier"/>
                <a:cs typeface="Courier"/>
              </a:rPr>
              <a:t>5</a:t>
            </a:r>
            <a:endParaRPr lang="en-US" sz="1300" b="1" dirty="0">
              <a:latin typeface="Courier"/>
              <a:cs typeface="Courier"/>
            </a:endParaRPr>
          </a:p>
          <a:p>
            <a:endParaRPr lang="en-US" sz="1300" b="1" dirty="0">
              <a:latin typeface="Courier"/>
              <a:cs typeface="Courier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7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286000" y="2690336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b="1" dirty="0" smtClean="0">
                <a:latin typeface="Courier"/>
                <a:cs typeface="Courier"/>
              </a:rPr>
              <a:t>unction (doc, meta) {</a:t>
            </a:r>
          </a:p>
          <a:p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smtClean="0">
                <a:latin typeface="Courier"/>
                <a:cs typeface="Courier"/>
              </a:rPr>
              <a:t> if(</a:t>
            </a:r>
            <a:r>
              <a:rPr lang="en-US" b="1" dirty="0" err="1" smtClean="0">
                <a:latin typeface="Courier"/>
                <a:cs typeface="Courier"/>
              </a:rPr>
              <a:t>doc.type</a:t>
            </a:r>
            <a:r>
              <a:rPr lang="en-US" b="1" dirty="0" smtClean="0">
                <a:latin typeface="Courier"/>
                <a:cs typeface="Courier"/>
              </a:rPr>
              <a:t> === “product”) {</a:t>
            </a:r>
          </a:p>
          <a:p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smtClean="0">
                <a:latin typeface="Courier"/>
                <a:cs typeface="Courier"/>
              </a:rPr>
              <a:t>   emit(</a:t>
            </a:r>
            <a:r>
              <a:rPr lang="en-US" b="1" dirty="0" err="1" smtClean="0">
                <a:latin typeface="Courier"/>
                <a:cs typeface="Courier"/>
              </a:rPr>
              <a:t>doc.name</a:t>
            </a:r>
            <a:r>
              <a:rPr lang="en-US" b="1" dirty="0">
                <a:latin typeface="Courier"/>
                <a:cs typeface="Courier"/>
              </a:rPr>
              <a:t>)</a:t>
            </a:r>
            <a:endParaRPr lang="en-US" b="1" dirty="0" smtClean="0">
              <a:latin typeface="Courier"/>
              <a:cs typeface="Courier"/>
            </a:endParaRPr>
          </a:p>
          <a:p>
            <a:r>
              <a:rPr lang="en-US" b="1" dirty="0" smtClean="0">
                <a:latin typeface="Courier"/>
                <a:cs typeface="Courier"/>
              </a:rPr>
              <a:t>  }</a:t>
            </a:r>
          </a:p>
          <a:p>
            <a:r>
              <a:rPr lang="en-US" b="1" dirty="0">
                <a:latin typeface="Courier"/>
                <a:cs typeface="Courier"/>
              </a:rPr>
              <a:t>}</a:t>
            </a:r>
          </a:p>
          <a:p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18855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arch_products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150" y="1417638"/>
            <a:ext cx="7519988" cy="471963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79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Hook into more specialized systems</a:t>
            </a:r>
          </a:p>
          <a:p>
            <a:pPr marL="587375" lvl="1" indent="-285750">
              <a:buFont typeface="Arial"/>
              <a:buChar char="•"/>
            </a:pPr>
            <a:r>
              <a:rPr lang="en-US" dirty="0" err="1" smtClean="0"/>
              <a:t>Hadoop</a:t>
            </a:r>
            <a:endParaRPr lang="en-US" dirty="0" smtClean="0"/>
          </a:p>
          <a:p>
            <a:pPr marL="587375" lvl="1" indent="-285750">
              <a:buFont typeface="Arial"/>
              <a:buChar char="•"/>
            </a:pPr>
            <a:r>
              <a:rPr lang="en-US" dirty="0" err="1" smtClean="0"/>
              <a:t>Elasticsearch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polyglot persistence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more?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09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Leverage different systems for what they are good at!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00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Philipp Fehre</a:t>
            </a:r>
          </a:p>
          <a:p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err="1" smtClean="0"/>
              <a:t>ischi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Github</a:t>
            </a:r>
            <a:r>
              <a:rPr lang="en-US" dirty="0" smtClean="0"/>
              <a:t>: </a:t>
            </a:r>
            <a:r>
              <a:rPr lang="en-US" dirty="0" err="1" smtClean="0"/>
              <a:t>sideshowcoder</a:t>
            </a:r>
            <a:endParaRPr lang="en-US" dirty="0" smtClean="0"/>
          </a:p>
          <a:p>
            <a:r>
              <a:rPr lang="en-US" dirty="0" smtClean="0"/>
              <a:t>Email: </a:t>
            </a:r>
            <a:r>
              <a:rPr lang="en-US" dirty="0" err="1" smtClean="0"/>
              <a:t>philipp@couchbase.com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2895600" cy="365125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3" y="6356350"/>
            <a:ext cx="744537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794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choose something other then Relational?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1"/>
            <a:ext cx="2895600" cy="366183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4" y="6356351"/>
            <a:ext cx="744537" cy="366183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105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Proven in production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Well understood performance characteristics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Developers know </a:t>
            </a:r>
            <a:r>
              <a:rPr lang="en-US" dirty="0"/>
              <a:t>the stumbling </a:t>
            </a:r>
            <a:r>
              <a:rPr lang="en-US" dirty="0" smtClean="0"/>
              <a:t>blocks</a:t>
            </a:r>
          </a:p>
          <a:p>
            <a:pPr marL="285750" indent="-285750">
              <a:buFont typeface="Wingdings" charset="2"/>
              <a:buChar char=""/>
            </a:pPr>
            <a:r>
              <a:rPr lang="en-US" dirty="0" smtClean="0"/>
              <a:t>Easy to grasp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is really good!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304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Sharding breaks the model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Scaling is very manual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Hitting the speed ceiling</a:t>
            </a:r>
          </a:p>
          <a:p>
            <a:pPr marL="285750" indent="-285750">
              <a:buFont typeface="Wingdings" charset="2"/>
              <a:buChar char=""/>
            </a:pPr>
            <a:r>
              <a:rPr lang="en-US" dirty="0" smtClean="0"/>
              <a:t>External caches</a:t>
            </a:r>
          </a:p>
          <a:p>
            <a:pPr marL="285750" indent="-285750">
              <a:buFont typeface="Wingdings" charset="2"/>
              <a:buChar char="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relational can be hard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71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Key Value Stores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1"/>
            <a:ext cx="2895600" cy="366183"/>
          </a:xfrm>
        </p:spPr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399464" y="6356351"/>
            <a:ext cx="744537" cy="366183"/>
          </a:xfrm>
        </p:spPr>
        <p:txBody>
          <a:bodyPr/>
          <a:lstStyle/>
          <a:p>
            <a:fld id="{2066355A-084C-D24E-9AD2-7E4FC41EA62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308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SET </a:t>
            </a:r>
            <a:r>
              <a:rPr lang="en-US" i="1" dirty="0"/>
              <a:t>key, value</a:t>
            </a:r>
          </a:p>
          <a:p>
            <a:pPr lvl="1" indent="0">
              <a:buNone/>
            </a:pPr>
            <a:r>
              <a:rPr lang="en-US" i="1" dirty="0"/>
              <a:t> 	</a:t>
            </a:r>
            <a:r>
              <a:rPr lang="en-US" b="0" dirty="0">
                <a:latin typeface="Inconsolata"/>
                <a:cs typeface="Inconsolata"/>
              </a:rPr>
              <a:t>SET “a”, “some value”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lvl="1" indent="0">
              <a:buNone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GET </a:t>
            </a:r>
            <a:r>
              <a:rPr lang="en-US" i="1" dirty="0" smtClean="0"/>
              <a:t>key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GET “a” # =&gt; “some value”</a:t>
            </a:r>
          </a:p>
          <a:p>
            <a:pPr lvl="1" indent="0">
              <a:buNone/>
            </a:pPr>
            <a:endParaRPr lang="en-US" b="0" dirty="0" smtClean="0">
              <a:latin typeface="Inconsolata"/>
              <a:cs typeface="Inconsolata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DELETE </a:t>
            </a:r>
            <a:r>
              <a:rPr lang="en-US" i="1" dirty="0" smtClean="0"/>
              <a:t>key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DELETE “</a:t>
            </a:r>
            <a:r>
              <a:rPr lang="en-US" b="0" dirty="0">
                <a:latin typeface="Inconsolata"/>
                <a:cs typeface="Inconsolata"/>
              </a:rPr>
              <a:t>a”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  <a:endParaRPr lang="en-US" b="0" dirty="0">
              <a:latin typeface="Inconsolata"/>
              <a:cs typeface="Inconsolata"/>
            </a:endParaRPr>
          </a:p>
          <a:p>
            <a:pPr marL="587375" lvl="1" indent="-285750">
              <a:buFont typeface="Arial"/>
              <a:buChar char="•"/>
            </a:pPr>
            <a:endParaRPr lang="en-US" i="1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99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 </a:t>
            </a:r>
            <a:r>
              <a:rPr lang="en-US" i="1" dirty="0"/>
              <a:t>key, value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ADD “b”, “something else” </a:t>
            </a:r>
            <a:r>
              <a:rPr lang="en-US" b="0" dirty="0">
                <a:latin typeface="Inconsolata"/>
                <a:cs typeface="Inconsolata"/>
              </a:rPr>
              <a:t>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lvl="1" indent="0">
              <a:buNone/>
            </a:pPr>
            <a:r>
              <a:rPr lang="en-US" i="1" dirty="0"/>
              <a:t>	</a:t>
            </a:r>
            <a:r>
              <a:rPr lang="en-US" b="0" dirty="0">
                <a:latin typeface="Inconsolata"/>
                <a:cs typeface="Inconsolata"/>
              </a:rPr>
              <a:t>ADD “b”, “something else” # =&gt; </a:t>
            </a:r>
            <a:r>
              <a:rPr lang="en-US" b="0" dirty="0" smtClean="0">
                <a:latin typeface="Inconsolata"/>
                <a:cs typeface="Inconsolata"/>
              </a:rPr>
              <a:t>false</a:t>
            </a:r>
          </a:p>
          <a:p>
            <a:pPr lvl="1" indent="0">
              <a:buNone/>
            </a:pPr>
            <a:endParaRPr lang="en-US" i="1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REPLACE </a:t>
            </a:r>
            <a:r>
              <a:rPr lang="en-US" i="1" dirty="0"/>
              <a:t>key, value</a:t>
            </a:r>
          </a:p>
          <a:p>
            <a:pPr marL="0" lvl="1" indent="0">
              <a:buClrTx/>
              <a:buNone/>
            </a:pPr>
            <a:r>
              <a:rPr lang="en-US" i="1" dirty="0"/>
              <a:t>	</a:t>
            </a:r>
            <a:r>
              <a:rPr lang="en-US" b="0" dirty="0" smtClean="0">
                <a:latin typeface="Inconsolata"/>
                <a:cs typeface="Inconsolata"/>
              </a:rPr>
              <a:t>REPLACE “b”, “foo” </a:t>
            </a:r>
            <a:r>
              <a:rPr lang="en-US" b="0" dirty="0">
                <a:latin typeface="Inconsolata"/>
                <a:cs typeface="Inconsolata"/>
              </a:rPr>
              <a:t>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marL="0" lvl="1" indent="0">
              <a:buClrTx/>
              <a:buNone/>
            </a:pPr>
            <a:r>
              <a:rPr lang="en-US" b="0" dirty="0" smtClean="0">
                <a:latin typeface="Inconsolata"/>
                <a:cs typeface="Inconsolata"/>
              </a:rPr>
              <a:t>	REPLACE “not a key”</a:t>
            </a:r>
            <a:r>
              <a:rPr lang="en-US" b="0" dirty="0">
                <a:latin typeface="Inconsolata"/>
                <a:cs typeface="Inconsolata"/>
              </a:rPr>
              <a:t>, “foo” # =&gt; </a:t>
            </a:r>
            <a:r>
              <a:rPr lang="en-US" b="0" dirty="0" smtClean="0">
                <a:latin typeface="Inconsolata"/>
                <a:cs typeface="Inconsolata"/>
              </a:rPr>
              <a:t>true</a:t>
            </a:r>
          </a:p>
          <a:p>
            <a:pPr marL="0" lvl="1" indent="0">
              <a:buClrTx/>
              <a:buNone/>
            </a:pPr>
            <a:endParaRPr lang="en-US" b="0" dirty="0">
              <a:latin typeface="Inconsolata"/>
              <a:cs typeface="Inconsolata"/>
            </a:endParaRPr>
          </a:p>
          <a:p>
            <a:pPr marL="285750" lvl="1" indent="-285750">
              <a:buClrTx/>
            </a:pPr>
            <a:r>
              <a:rPr lang="en-US" b="0" dirty="0" smtClean="0">
                <a:latin typeface="Inconsolata"/>
                <a:cs typeface="Inconsolata"/>
              </a:rPr>
              <a:t>And </a:t>
            </a:r>
            <a:r>
              <a:rPr lang="en-US" b="0" smtClean="0">
                <a:latin typeface="Inconsolata"/>
                <a:cs typeface="Inconsolata"/>
              </a:rPr>
              <a:t>more …</a:t>
            </a:r>
            <a:endParaRPr lang="en-US" b="0" dirty="0">
              <a:latin typeface="Inconsolata"/>
              <a:cs typeface="Inconsolata"/>
            </a:endParaRPr>
          </a:p>
          <a:p>
            <a:pPr marL="0" lvl="1" indent="0">
              <a:buClrTx/>
              <a:buNone/>
            </a:pPr>
            <a:endParaRPr lang="en-US" b="0" dirty="0" smtClean="0">
              <a:latin typeface="Inconsolata"/>
              <a:cs typeface="Inconsolata"/>
            </a:endParaRPr>
          </a:p>
          <a:p>
            <a:pPr marL="0" lvl="1" indent="0">
              <a:buClrTx/>
              <a:buNone/>
            </a:pPr>
            <a:endParaRPr lang="en-US" i="1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©2014 Couchbase, Inc.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Couchbase Connect 2014">
  <a:themeElements>
    <a:clrScheme name="Couchbase">
      <a:dk1>
        <a:srgbClr val="333333"/>
      </a:dk1>
      <a:lt1>
        <a:sysClr val="window" lastClr="FFFFFF"/>
      </a:lt1>
      <a:dk2>
        <a:srgbClr val="333333"/>
      </a:dk2>
      <a:lt2>
        <a:srgbClr val="FFFFFF"/>
      </a:lt2>
      <a:accent1>
        <a:srgbClr val="CC2A2E"/>
      </a:accent1>
      <a:accent2>
        <a:srgbClr val="00B0E4"/>
      </a:accent2>
      <a:accent3>
        <a:srgbClr val="CCCCCC"/>
      </a:accent3>
      <a:accent4>
        <a:srgbClr val="999999"/>
      </a:accent4>
      <a:accent5>
        <a:srgbClr val="333333"/>
      </a:accent5>
      <a:accent6>
        <a:srgbClr val="2F6E7A"/>
      </a:accent6>
      <a:hlink>
        <a:srgbClr val="BB1426"/>
      </a:hlink>
      <a:folHlink>
        <a:srgbClr val="24A1D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>
            <a:solidFill>
              <a:srgbClr val="333333"/>
            </a:solidFill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>
            <a:solidFill>
              <a:srgbClr val="333333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/field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Couchbase Connect 2014.potx</Template>
  <TotalTime>1979</TotalTime>
  <Words>1341</Words>
  <Application>Microsoft Macintosh PowerPoint</Application>
  <PresentationFormat>On-screen Show (4:3)</PresentationFormat>
  <Paragraphs>333</Paragraphs>
  <Slides>38</Slides>
  <Notes>13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Couchbase Connect 2014</vt:lpstr>
      <vt:lpstr>Data modeling in Key Value and Document Stores</vt:lpstr>
      <vt:lpstr>PowerPoint Presentation</vt:lpstr>
      <vt:lpstr>Couchbase on 1 slide</vt:lpstr>
      <vt:lpstr>Why choose something other then Relational?</vt:lpstr>
      <vt:lpstr>Relational is really good!</vt:lpstr>
      <vt:lpstr>Why relational can be hard</vt:lpstr>
      <vt:lpstr>Key Value Stores</vt:lpstr>
      <vt:lpstr>Operations</vt:lpstr>
      <vt:lpstr>PowerPoint Presentation</vt:lpstr>
      <vt:lpstr>Using Couchbase as a Key Value store</vt:lpstr>
      <vt:lpstr>Why so simple?</vt:lpstr>
      <vt:lpstr>Fast</vt:lpstr>
      <vt:lpstr>Distribute</vt:lpstr>
      <vt:lpstr>Oh so simple…</vt:lpstr>
      <vt:lpstr>PowerPoint Presentation</vt:lpstr>
      <vt:lpstr>Think Memcached</vt:lpstr>
      <vt:lpstr>Document Stores</vt:lpstr>
      <vt:lpstr>… a Key Value Store ++</vt:lpstr>
      <vt:lpstr>But a key value store after all…</vt:lpstr>
      <vt:lpstr>Indices inside documents</vt:lpstr>
      <vt:lpstr>Data Modeling</vt:lpstr>
      <vt:lpstr>Advantages of modeling as JSON</vt:lpstr>
      <vt:lpstr>JSON</vt:lpstr>
      <vt:lpstr>What to think about</vt:lpstr>
      <vt:lpstr>Data Modeling Patterns</vt:lpstr>
      <vt:lpstr>Referential Keys</vt:lpstr>
      <vt:lpstr>Counter ID</vt:lpstr>
      <vt:lpstr>Combine all the things</vt:lpstr>
      <vt:lpstr>In Action</vt:lpstr>
      <vt:lpstr>The real world</vt:lpstr>
      <vt:lpstr>A Product catalog - Requirements</vt:lpstr>
      <vt:lpstr>A Product catalog </vt:lpstr>
      <vt:lpstr>The Model</vt:lpstr>
      <vt:lpstr>Search</vt:lpstr>
      <vt:lpstr>Search</vt:lpstr>
      <vt:lpstr>Want more?</vt:lpstr>
      <vt:lpstr>Leverage different systems for what they are good at!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Philipp Fehre</cp:lastModifiedBy>
  <cp:revision>135</cp:revision>
  <dcterms:created xsi:type="dcterms:W3CDTF">2010-04-12T23:12:02Z</dcterms:created>
  <dcterms:modified xsi:type="dcterms:W3CDTF">2014-10-17T14:08:48Z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